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7"/>
  </p:notesMasterIdLst>
  <p:sldIdLst>
    <p:sldId id="256" r:id="rId2"/>
    <p:sldId id="257" r:id="rId3"/>
    <p:sldId id="260" r:id="rId4"/>
    <p:sldId id="271" r:id="rId5"/>
    <p:sldId id="267" r:id="rId6"/>
    <p:sldId id="297" r:id="rId7"/>
    <p:sldId id="259" r:id="rId8"/>
    <p:sldId id="296" r:id="rId9"/>
    <p:sldId id="298" r:id="rId10"/>
    <p:sldId id="300" r:id="rId11"/>
    <p:sldId id="299" r:id="rId12"/>
    <p:sldId id="301" r:id="rId13"/>
    <p:sldId id="269" r:id="rId14"/>
    <p:sldId id="302" r:id="rId15"/>
    <p:sldId id="303" r:id="rId16"/>
  </p:sldIdLst>
  <p:sldSz cx="9144000" cy="5143500" type="screen16x9"/>
  <p:notesSz cx="6858000" cy="9144000"/>
  <p:embeddedFontLst>
    <p:embeddedFont>
      <p:font typeface="Adobe Heiti Std R" panose="020B0400000000000000" pitchFamily="34" charset="-128"/>
      <p:regular r:id="rId18"/>
    </p:embeddedFont>
    <p:embeddedFont>
      <p:font typeface="Roboto Slab" panose="020B0604020202020204" charset="0"/>
      <p:regular r:id="rId19"/>
      <p:bold r:id="rId20"/>
    </p:embeddedFont>
    <p:embeddedFont>
      <p:font typeface="Source Sans Pro" panose="020B0503030403020204"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052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207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4752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9068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8374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009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6237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62285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5952" y="0"/>
            <a:ext cx="9140602" cy="5143500"/>
          </a:xfrm>
          <a:prstGeom prst="rect">
            <a:avLst/>
          </a:prstGeom>
          <a:noFill/>
          <a:ln>
            <a:noFill/>
          </a:ln>
        </p:spPr>
      </p:pic>
      <p:sp>
        <p:nvSpPr>
          <p:cNvPr id="31" name="Google Shape;31;p4"/>
          <p:cNvSpPr txBox="1">
            <a:spLocks noGrp="1"/>
          </p:cNvSpPr>
          <p:nvPr>
            <p:ph type="body" idx="1"/>
          </p:nvPr>
        </p:nvSpPr>
        <p:spPr>
          <a:xfrm>
            <a:off x="1215300" y="1723650"/>
            <a:ext cx="6713400" cy="819900"/>
          </a:xfrm>
          <a:prstGeom prst="rect">
            <a:avLst/>
          </a:prstGeom>
        </p:spPr>
        <p:txBody>
          <a:bodyPr spcFirstLastPara="1" wrap="square" lIns="91425" tIns="91425" rIns="91425" bIns="91425" anchor="t" anchorCtr="0">
            <a:noAutofit/>
          </a:bodyPr>
          <a:lstStyle>
            <a:lvl1pPr marL="457200" lvl="0" indent="-457200" algn="ctr" rtl="0">
              <a:spcBef>
                <a:spcPts val="600"/>
              </a:spcBef>
              <a:spcAft>
                <a:spcPts val="0"/>
              </a:spcAft>
              <a:buClr>
                <a:schemeClr val="dk1"/>
              </a:buClr>
              <a:buSzPts val="3600"/>
              <a:buChar char="◎"/>
              <a:defRPr sz="3600" i="1"/>
            </a:lvl1pPr>
            <a:lvl2pPr marL="914400" lvl="1" indent="-457200" algn="ctr" rtl="0">
              <a:spcBef>
                <a:spcPts val="0"/>
              </a:spcBef>
              <a:spcAft>
                <a:spcPts val="0"/>
              </a:spcAft>
              <a:buClr>
                <a:schemeClr val="dk1"/>
              </a:buClr>
              <a:buSzPts val="3600"/>
              <a:buChar char="○"/>
              <a:defRPr sz="3600" i="1"/>
            </a:lvl2pPr>
            <a:lvl3pPr marL="1371600" lvl="2" indent="-457200" algn="ctr" rtl="0">
              <a:spcBef>
                <a:spcPts val="0"/>
              </a:spcBef>
              <a:spcAft>
                <a:spcPts val="0"/>
              </a:spcAft>
              <a:buClr>
                <a:schemeClr val="dk1"/>
              </a:buClr>
              <a:buSzPts val="3600"/>
              <a:buChar char="◉"/>
              <a:defRPr sz="3600" i="1"/>
            </a:lvl3pPr>
            <a:lvl4pPr marL="1828800" lvl="3" indent="-457200" algn="ctr" rtl="0">
              <a:spcBef>
                <a:spcPts val="0"/>
              </a:spcBef>
              <a:spcAft>
                <a:spcPts val="0"/>
              </a:spcAft>
              <a:buSzPts val="3600"/>
              <a:buChar char="●"/>
              <a:defRPr sz="3600" i="1"/>
            </a:lvl4pPr>
            <a:lvl5pPr marL="2286000" lvl="4" indent="-457200" algn="ctr" rtl="0">
              <a:spcBef>
                <a:spcPts val="0"/>
              </a:spcBef>
              <a:spcAft>
                <a:spcPts val="0"/>
              </a:spcAft>
              <a:buSzPts val="3600"/>
              <a:buChar char="○"/>
              <a:defRPr sz="3600" i="1"/>
            </a:lvl5pPr>
            <a:lvl6pPr marL="2743200" lvl="5" indent="-457200" algn="ctr" rtl="0">
              <a:spcBef>
                <a:spcPts val="0"/>
              </a:spcBef>
              <a:spcAft>
                <a:spcPts val="0"/>
              </a:spcAft>
              <a:buSzPts val="3600"/>
              <a:buChar char="■"/>
              <a:defRPr sz="3600" i="1"/>
            </a:lvl6pPr>
            <a:lvl7pPr marL="3200400" lvl="6" indent="-457200" algn="ctr" rtl="0">
              <a:spcBef>
                <a:spcPts val="0"/>
              </a:spcBef>
              <a:spcAft>
                <a:spcPts val="0"/>
              </a:spcAft>
              <a:buSzPts val="3600"/>
              <a:buChar char="●"/>
              <a:defRPr sz="3600" i="1"/>
            </a:lvl7pPr>
            <a:lvl8pPr marL="3657600" lvl="7" indent="-457200" algn="ctr" rtl="0">
              <a:spcBef>
                <a:spcPts val="0"/>
              </a:spcBef>
              <a:spcAft>
                <a:spcPts val="0"/>
              </a:spcAft>
              <a:buSzPts val="3600"/>
              <a:buChar char="○"/>
              <a:defRPr sz="3600" i="1"/>
            </a:lvl8pPr>
            <a:lvl9pPr marL="4114800" lvl="8" indent="-457200" algn="ctr">
              <a:spcBef>
                <a:spcPts val="0"/>
              </a:spcBef>
              <a:spcAft>
                <a:spcPts val="0"/>
              </a:spcAft>
              <a:buSzPts val="3600"/>
              <a:buChar char="■"/>
              <a:defRPr sz="3600" i="1"/>
            </a:lvl9pPr>
          </a:lstStyle>
          <a:p>
            <a:endParaRPr/>
          </a:p>
        </p:txBody>
      </p:sp>
      <p:grpSp>
        <p:nvGrpSpPr>
          <p:cNvPr id="32" name="Google Shape;32;p4"/>
          <p:cNvGrpSpPr/>
          <p:nvPr/>
        </p:nvGrpSpPr>
        <p:grpSpPr>
          <a:xfrm>
            <a:off x="3839646" y="782918"/>
            <a:ext cx="1464573" cy="842707"/>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chemeClr val="accent1"/>
                  </a:solidFill>
                  <a:latin typeface="Source Sans Pro"/>
                  <a:ea typeface="Source Sans Pro"/>
                  <a:cs typeface="Source Sans Pro"/>
                  <a:sym typeface="Source Sans Pro"/>
                </a:rPr>
                <a:t>“</a:t>
              </a:r>
              <a:endParaRPr sz="6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 name="Google Shape;36;p4"/>
          <p:cNvCxnSpPr>
            <a:endCxn id="34" idx="1"/>
          </p:cNvCxnSpPr>
          <p:nvPr/>
        </p:nvCxnSpPr>
        <p:spPr>
          <a:xfrm>
            <a:off x="3750511" y="390297"/>
            <a:ext cx="532200" cy="5355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4362902" y="436125"/>
            <a:ext cx="209100" cy="3696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4704510" y="351930"/>
            <a:ext cx="347100" cy="4746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complete pattern">
  <p:cSld name="BLANK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p:nvPr/>
        </p:nvSpPr>
        <p:spPr>
          <a:xfrm>
            <a:off x="-26550" y="-14850"/>
            <a:ext cx="9197100" cy="5173200"/>
          </a:xfrm>
          <a:prstGeom prst="rect">
            <a:avLst/>
          </a:prstGeom>
          <a:solidFill>
            <a:srgbClr val="CFD8DC">
              <a:alpha val="4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‹N°›</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7"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auto_brake_system.pdf"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69111" y="1991850"/>
            <a:ext cx="9005777"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Automatic Brake System using Fuzzy Logic  </a:t>
            </a:r>
            <a:endParaRPr sz="4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8" name="Google Shape;248;p27"/>
          <p:cNvSpPr txBox="1">
            <a:spLocks noGrp="1"/>
          </p:cNvSpPr>
          <p:nvPr>
            <p:ph type="subTitle" idx="4294967295"/>
          </p:nvPr>
        </p:nvSpPr>
        <p:spPr>
          <a:xfrm>
            <a:off x="685800" y="4464725"/>
            <a:ext cx="7772400" cy="570251"/>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400" dirty="0">
                <a:solidFill>
                  <a:schemeClr val="tx1"/>
                </a:solidFill>
              </a:rPr>
              <a:t>Membership function of speed</a:t>
            </a:r>
            <a:endParaRPr sz="2400" dirty="0">
              <a:solidFill>
                <a:schemeClr val="tx1"/>
              </a:solidFill>
            </a:endParaRPr>
          </a:p>
        </p:txBody>
      </p:sp>
      <p:sp>
        <p:nvSpPr>
          <p:cNvPr id="249" name="Google Shape;249;p2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3" name="Image 2">
            <a:extLst>
              <a:ext uri="{FF2B5EF4-FFF2-40B4-BE49-F238E27FC236}">
                <a16:creationId xmlns:a16="http://schemas.microsoft.com/office/drawing/2014/main" id="{958F21F2-A67E-497A-B00E-F5E9D01DB27A}"/>
              </a:ext>
            </a:extLst>
          </p:cNvPr>
          <p:cNvPicPr>
            <a:picLocks noChangeAspect="1"/>
          </p:cNvPicPr>
          <p:nvPr/>
        </p:nvPicPr>
        <p:blipFill>
          <a:blip r:embed="rId3"/>
          <a:srcRect t="3990" b="3990"/>
          <a:stretch/>
        </p:blipFill>
        <p:spPr>
          <a:xfrm>
            <a:off x="827090" y="119157"/>
            <a:ext cx="7489820" cy="4484741"/>
          </a:xfrm>
          <a:prstGeom prst="rect">
            <a:avLst/>
          </a:prstGeom>
        </p:spPr>
      </p:pic>
    </p:spTree>
    <p:extLst>
      <p:ext uri="{BB962C8B-B14F-4D97-AF65-F5344CB8AC3E}">
        <p14:creationId xmlns:p14="http://schemas.microsoft.com/office/powerpoint/2010/main" val="1075815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3" name="Sous-titre 2">
            <a:extLst>
              <a:ext uri="{FF2B5EF4-FFF2-40B4-BE49-F238E27FC236}">
                <a16:creationId xmlns:a16="http://schemas.microsoft.com/office/drawing/2014/main" id="{82C39DD4-9547-4FEF-82ED-C8E38D538F62}"/>
              </a:ext>
            </a:extLst>
          </p:cNvPr>
          <p:cNvSpPr>
            <a:spLocks noGrp="1"/>
          </p:cNvSpPr>
          <p:nvPr>
            <p:ph type="subTitle" idx="1"/>
          </p:nvPr>
        </p:nvSpPr>
        <p:spPr>
          <a:xfrm>
            <a:off x="1440059" y="1086721"/>
            <a:ext cx="6964325" cy="784800"/>
          </a:xfrm>
        </p:spPr>
        <p:txBody>
          <a:bodyPr/>
          <a:lstStyle/>
          <a:p>
            <a:r>
              <a:rPr lang="en-US" sz="2400" dirty="0">
                <a:solidFill>
                  <a:schemeClr val="tx1"/>
                </a:solidFill>
              </a:rPr>
              <a:t>The output of our fuzzy system is the amount of brake force and is classified as follows: </a:t>
            </a:r>
          </a:p>
          <a:p>
            <a:pPr>
              <a:lnSpc>
                <a:spcPct val="150000"/>
              </a:lnSpc>
              <a:buFont typeface="Wingdings" panose="05000000000000000000" pitchFamily="2" charset="2"/>
              <a:buChar char="v"/>
            </a:pPr>
            <a:r>
              <a:rPr lang="en-US" sz="2400" b="1" dirty="0">
                <a:solidFill>
                  <a:srgbClr val="0070C0"/>
                </a:solidFill>
              </a:rPr>
              <a:t> Decrease brake force greatly (0-8 N) </a:t>
            </a:r>
          </a:p>
          <a:p>
            <a:pPr>
              <a:lnSpc>
                <a:spcPct val="150000"/>
              </a:lnSpc>
              <a:buFont typeface="Wingdings" panose="05000000000000000000" pitchFamily="2" charset="2"/>
              <a:buChar char="v"/>
            </a:pPr>
            <a:r>
              <a:rPr lang="en-US" sz="2400" b="1" dirty="0">
                <a:solidFill>
                  <a:srgbClr val="0070C0"/>
                </a:solidFill>
              </a:rPr>
              <a:t> Decrease brake force slightly (4-12 N) </a:t>
            </a:r>
          </a:p>
          <a:p>
            <a:pPr>
              <a:lnSpc>
                <a:spcPct val="150000"/>
              </a:lnSpc>
              <a:buFont typeface="Wingdings" panose="05000000000000000000" pitchFamily="2" charset="2"/>
              <a:buChar char="v"/>
            </a:pPr>
            <a:r>
              <a:rPr lang="en-US" sz="2400" b="1" dirty="0">
                <a:solidFill>
                  <a:srgbClr val="0070C0"/>
                </a:solidFill>
              </a:rPr>
              <a:t> No brake reaction (8-16 N)</a:t>
            </a:r>
          </a:p>
          <a:p>
            <a:pPr>
              <a:lnSpc>
                <a:spcPct val="150000"/>
              </a:lnSpc>
              <a:buFont typeface="Wingdings" panose="05000000000000000000" pitchFamily="2" charset="2"/>
              <a:buChar char="v"/>
            </a:pPr>
            <a:r>
              <a:rPr lang="en-US" sz="2400" b="1" dirty="0">
                <a:solidFill>
                  <a:srgbClr val="0070C0"/>
                </a:solidFill>
              </a:rPr>
              <a:t> Increase brake force slightly (12-20 N) </a:t>
            </a:r>
          </a:p>
          <a:p>
            <a:pPr>
              <a:lnSpc>
                <a:spcPct val="150000"/>
              </a:lnSpc>
              <a:buFont typeface="Wingdings" panose="05000000000000000000" pitchFamily="2" charset="2"/>
              <a:buChar char="v"/>
            </a:pPr>
            <a:r>
              <a:rPr lang="en-US" sz="2400" b="1" dirty="0">
                <a:solidFill>
                  <a:srgbClr val="0070C0"/>
                </a:solidFill>
              </a:rPr>
              <a:t> Increase brake force greatly (16 -24 N) </a:t>
            </a:r>
            <a:endParaRPr lang="fr-FR" sz="2400" b="1" dirty="0">
              <a:solidFill>
                <a:srgbClr val="0070C0"/>
              </a:solidFill>
            </a:endParaRPr>
          </a:p>
        </p:txBody>
      </p:sp>
    </p:spTree>
    <p:extLst>
      <p:ext uri="{BB962C8B-B14F-4D97-AF65-F5344CB8AC3E}">
        <p14:creationId xmlns:p14="http://schemas.microsoft.com/office/powerpoint/2010/main" val="2071259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8" name="Google Shape;248;p27"/>
          <p:cNvSpPr txBox="1">
            <a:spLocks noGrp="1"/>
          </p:cNvSpPr>
          <p:nvPr>
            <p:ph type="subTitle" idx="4294967295"/>
          </p:nvPr>
        </p:nvSpPr>
        <p:spPr>
          <a:xfrm>
            <a:off x="685800" y="4464725"/>
            <a:ext cx="7772400" cy="570251"/>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400" dirty="0">
                <a:solidFill>
                  <a:schemeClr val="tx1"/>
                </a:solidFill>
              </a:rPr>
              <a:t>Membership function of brake_force_amount</a:t>
            </a:r>
            <a:endParaRPr sz="2400" dirty="0">
              <a:solidFill>
                <a:schemeClr val="tx1"/>
              </a:solidFill>
            </a:endParaRPr>
          </a:p>
        </p:txBody>
      </p:sp>
      <p:sp>
        <p:nvSpPr>
          <p:cNvPr id="249" name="Google Shape;249;p2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3" name="Image 2">
            <a:extLst>
              <a:ext uri="{FF2B5EF4-FFF2-40B4-BE49-F238E27FC236}">
                <a16:creationId xmlns:a16="http://schemas.microsoft.com/office/drawing/2014/main" id="{958F21F2-A67E-497A-B00E-F5E9D01DB27A}"/>
              </a:ext>
            </a:extLst>
          </p:cNvPr>
          <p:cNvPicPr>
            <a:picLocks noChangeAspect="1"/>
          </p:cNvPicPr>
          <p:nvPr/>
        </p:nvPicPr>
        <p:blipFill>
          <a:blip r:embed="rId3"/>
          <a:srcRect t="4590" b="4590"/>
          <a:stretch/>
        </p:blipFill>
        <p:spPr>
          <a:xfrm>
            <a:off x="827090" y="119157"/>
            <a:ext cx="7489820" cy="4484741"/>
          </a:xfrm>
          <a:prstGeom prst="rect">
            <a:avLst/>
          </a:prstGeom>
        </p:spPr>
      </p:pic>
    </p:spTree>
    <p:extLst>
      <p:ext uri="{BB962C8B-B14F-4D97-AF65-F5344CB8AC3E}">
        <p14:creationId xmlns:p14="http://schemas.microsoft.com/office/powerpoint/2010/main" val="836957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sz="2400" dirty="0"/>
              <a:t>Rule Base &amp; </a:t>
            </a:r>
            <a:r>
              <a:rPr lang="fr-FR" sz="2400" dirty="0" err="1"/>
              <a:t>Inference</a:t>
            </a:r>
            <a:r>
              <a:rPr lang="fr-FR" sz="2400" dirty="0"/>
              <a:t> Engine</a:t>
            </a:r>
            <a:endParaRPr sz="2400" dirty="0"/>
          </a:p>
        </p:txBody>
      </p:sp>
      <p:sp>
        <p:nvSpPr>
          <p:cNvPr id="216" name="Google Shape;21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6" name="ZoneTexte 5">
            <a:extLst>
              <a:ext uri="{FF2B5EF4-FFF2-40B4-BE49-F238E27FC236}">
                <a16:creationId xmlns:a16="http://schemas.microsoft.com/office/drawing/2014/main" id="{90CDA16D-7A7C-4E5E-8315-E226F57326F5}"/>
              </a:ext>
            </a:extLst>
          </p:cNvPr>
          <p:cNvSpPr txBox="1"/>
          <p:nvPr/>
        </p:nvSpPr>
        <p:spPr>
          <a:xfrm>
            <a:off x="1480492" y="1043245"/>
            <a:ext cx="7017489" cy="3347840"/>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sz="2400" dirty="0">
                <a:solidFill>
                  <a:schemeClr val="tx1"/>
                </a:solidFill>
              </a:rPr>
              <a:t>If too close, Then increase greatly.</a:t>
            </a:r>
          </a:p>
          <a:p>
            <a:pPr marL="285750" indent="-285750">
              <a:lnSpc>
                <a:spcPct val="150000"/>
              </a:lnSpc>
              <a:buFont typeface="Wingdings" panose="05000000000000000000" pitchFamily="2" charset="2"/>
              <a:buChar char="v"/>
            </a:pPr>
            <a:r>
              <a:rPr lang="en-US" sz="2400" dirty="0">
                <a:solidFill>
                  <a:schemeClr val="tx1"/>
                </a:solidFill>
              </a:rPr>
              <a:t> If close and too fast, Then increase slightly. </a:t>
            </a:r>
          </a:p>
          <a:p>
            <a:pPr marL="285750" indent="-285750">
              <a:lnSpc>
                <a:spcPct val="150000"/>
              </a:lnSpc>
              <a:buFont typeface="Wingdings" panose="05000000000000000000" pitchFamily="2" charset="2"/>
              <a:buChar char="v"/>
            </a:pPr>
            <a:r>
              <a:rPr lang="en-US" sz="2400" dirty="0">
                <a:solidFill>
                  <a:schemeClr val="tx1"/>
                </a:solidFill>
              </a:rPr>
              <a:t>If close and optimum, Then increase slightly. </a:t>
            </a:r>
          </a:p>
          <a:p>
            <a:pPr marL="285750" indent="-285750">
              <a:lnSpc>
                <a:spcPct val="150000"/>
              </a:lnSpc>
              <a:buFont typeface="Wingdings" panose="05000000000000000000" pitchFamily="2" charset="2"/>
              <a:buChar char="v"/>
            </a:pPr>
            <a:r>
              <a:rPr lang="en-US" sz="2400" dirty="0">
                <a:solidFill>
                  <a:schemeClr val="tx1"/>
                </a:solidFill>
              </a:rPr>
              <a:t>If far and optimum, Then no reaction. </a:t>
            </a:r>
          </a:p>
          <a:p>
            <a:pPr marL="285750" indent="-285750">
              <a:lnSpc>
                <a:spcPct val="150000"/>
              </a:lnSpc>
              <a:buFont typeface="Wingdings" panose="05000000000000000000" pitchFamily="2" charset="2"/>
              <a:buChar char="v"/>
            </a:pPr>
            <a:r>
              <a:rPr lang="en-US" sz="2400" dirty="0">
                <a:solidFill>
                  <a:schemeClr val="tx1"/>
                </a:solidFill>
              </a:rPr>
              <a:t>If far and slow, Then slightly decrease. </a:t>
            </a:r>
          </a:p>
          <a:p>
            <a:pPr marL="285750" indent="-285750">
              <a:lnSpc>
                <a:spcPct val="150000"/>
              </a:lnSpc>
              <a:buFont typeface="Wingdings" panose="05000000000000000000" pitchFamily="2" charset="2"/>
              <a:buChar char="v"/>
            </a:pPr>
            <a:r>
              <a:rPr lang="en-US" sz="2400" dirty="0">
                <a:solidFill>
                  <a:schemeClr val="tx1"/>
                </a:solidFill>
              </a:rPr>
              <a:t>If far or too slow, Then greatly decrease. </a:t>
            </a:r>
            <a:endParaRPr lang="fr-FR" sz="2400"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4182899" y="276869"/>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6000" dirty="0">
              <a:solidFill>
                <a:schemeClr val="accent4"/>
              </a:solidFill>
            </a:endParaRPr>
          </a:p>
          <a:p>
            <a:pPr marL="0" lvl="0" indent="0" algn="l" rtl="0">
              <a:spcBef>
                <a:spcPts val="0"/>
              </a:spcBef>
              <a:spcAft>
                <a:spcPts val="0"/>
              </a:spcAft>
              <a:buNone/>
            </a:pPr>
            <a:r>
              <a:rPr lang="fr-FR" dirty="0" err="1"/>
              <a:t>Defuzzification</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4" name="Sous-titre 3">
            <a:extLst>
              <a:ext uri="{FF2B5EF4-FFF2-40B4-BE49-F238E27FC236}">
                <a16:creationId xmlns:a16="http://schemas.microsoft.com/office/drawing/2014/main" id="{4FB3F5B6-8039-445A-B373-4C81CA39527E}"/>
              </a:ext>
            </a:extLst>
          </p:cNvPr>
          <p:cNvSpPr>
            <a:spLocks noGrp="1"/>
          </p:cNvSpPr>
          <p:nvPr>
            <p:ph type="subTitle" idx="1"/>
          </p:nvPr>
        </p:nvSpPr>
        <p:spPr>
          <a:xfrm>
            <a:off x="887818" y="2031253"/>
            <a:ext cx="7368363" cy="2145279"/>
          </a:xfrm>
        </p:spPr>
        <p:txBody>
          <a:bodyPr/>
          <a:lstStyle/>
          <a:p>
            <a:pPr algn="ctr"/>
            <a:r>
              <a:rPr lang="en-US" dirty="0">
                <a:solidFill>
                  <a:schemeClr val="tx1"/>
                </a:solidFill>
              </a:rPr>
              <a:t>We used </a:t>
            </a:r>
            <a:r>
              <a:rPr lang="en-US" dirty="0" err="1">
                <a:solidFill>
                  <a:schemeClr val="tx1"/>
                </a:solidFill>
              </a:rPr>
              <a:t>Mamadni</a:t>
            </a:r>
            <a:r>
              <a:rPr lang="en-US" dirty="0">
                <a:solidFill>
                  <a:schemeClr val="tx1"/>
                </a:solidFill>
              </a:rPr>
              <a:t> inference engine which is the simplest one and to extract the crisp output we used a centroid method. </a:t>
            </a:r>
            <a:endParaRPr lang="fr-FR" dirty="0">
              <a:solidFill>
                <a:schemeClr val="tx1"/>
              </a:solidFill>
            </a:endParaRPr>
          </a:p>
        </p:txBody>
      </p:sp>
    </p:spTree>
    <p:extLst>
      <p:ext uri="{BB962C8B-B14F-4D97-AF65-F5344CB8AC3E}">
        <p14:creationId xmlns:p14="http://schemas.microsoft.com/office/powerpoint/2010/main" val="634778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8" name="Google Shape;248;p27"/>
          <p:cNvSpPr txBox="1">
            <a:spLocks noGrp="1"/>
          </p:cNvSpPr>
          <p:nvPr>
            <p:ph type="subTitle" idx="4294967295"/>
          </p:nvPr>
        </p:nvSpPr>
        <p:spPr>
          <a:xfrm>
            <a:off x="685800" y="1924493"/>
            <a:ext cx="7772400" cy="570251"/>
          </a:xfrm>
          <a:prstGeom prst="rect">
            <a:avLst/>
          </a:prstGeom>
        </p:spPr>
        <p:txBody>
          <a:bodyPr spcFirstLastPara="1" wrap="square" lIns="91425" tIns="91425" rIns="91425" bIns="91425" anchor="t" anchorCtr="0">
            <a:noAutofit/>
          </a:bodyPr>
          <a:lstStyle/>
          <a:p>
            <a:pPr lvl="0" indent="-457200" algn="ctr" rtl="0">
              <a:spcBef>
                <a:spcPts val="600"/>
              </a:spcBef>
              <a:spcAft>
                <a:spcPts val="0"/>
              </a:spcAft>
              <a:buFont typeface="+mj-lt"/>
              <a:buAutoNum type="arabicPeriod"/>
            </a:pPr>
            <a:r>
              <a:rPr lang="en" sz="2400" dirty="0">
                <a:solidFill>
                  <a:schemeClr val="tx1"/>
                </a:solidFill>
                <a:hlinkClick r:id="rId3" action="ppaction://hlinkfile"/>
              </a:rPr>
              <a:t>Julia code using Pluto.jl</a:t>
            </a:r>
            <a:endParaRPr sz="2400" dirty="0">
              <a:solidFill>
                <a:schemeClr val="tx1"/>
              </a:solidFill>
            </a:endParaRPr>
          </a:p>
        </p:txBody>
      </p:sp>
      <p:sp>
        <p:nvSpPr>
          <p:cNvPr id="249" name="Google Shape;249;p2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4005675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b="1" dirty="0"/>
              <a:t>Overview</a:t>
            </a:r>
            <a:endParaRPr sz="3200" b="1" dirty="0"/>
          </a:p>
        </p:txBody>
      </p:sp>
      <p:sp>
        <p:nvSpPr>
          <p:cNvPr id="76" name="Google Shape;76;p13"/>
          <p:cNvSpPr txBox="1"/>
          <p:nvPr/>
        </p:nvSpPr>
        <p:spPr>
          <a:xfrm>
            <a:off x="573498" y="1114451"/>
            <a:ext cx="8219628" cy="980163"/>
          </a:xfrm>
          <a:prstGeom prst="rect">
            <a:avLst/>
          </a:prstGeom>
          <a:noFill/>
          <a:ln>
            <a:noFill/>
          </a:ln>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n-US" sz="2000" dirty="0"/>
              <a:t>Human judgment error may cause serious accidents due to inaccurate reaction time and time consumes to perform full braking. In many such cases, the main cause of such accidents is the distraction through driving and failure to react in such enough time. </a:t>
            </a:r>
          </a:p>
        </p:txBody>
      </p:sp>
      <p:sp>
        <p:nvSpPr>
          <p:cNvPr id="78" name="Google Shape;78;p13"/>
          <p:cNvSpPr txBox="1"/>
          <p:nvPr/>
        </p:nvSpPr>
        <p:spPr>
          <a:xfrm>
            <a:off x="573497" y="2571749"/>
            <a:ext cx="8219627" cy="1947087"/>
          </a:xfrm>
          <a:prstGeom prst="rect">
            <a:avLst/>
          </a:prstGeom>
          <a:noFill/>
          <a:ln>
            <a:noFill/>
          </a:ln>
        </p:spPr>
        <p:txBody>
          <a:bodyPr spcFirstLastPara="1" wrap="square" lIns="91425" tIns="91425" rIns="91425" bIns="91425" anchor="t" anchorCtr="0">
            <a:noAutofit/>
          </a:bodyPr>
          <a:lstStyle/>
          <a:p>
            <a:pPr algn="ctr">
              <a:spcBef>
                <a:spcPts val="1000"/>
              </a:spcBef>
            </a:pPr>
            <a:r>
              <a:rPr lang="en-US" sz="2000" b="1" dirty="0">
                <a:solidFill>
                  <a:schemeClr val="accent6">
                    <a:lumMod val="50000"/>
                  </a:schemeClr>
                </a:solidFill>
              </a:rPr>
              <a:t>Therefore</a:t>
            </a:r>
            <a:r>
              <a:rPr lang="en-US" sz="2000" dirty="0">
                <a:solidFill>
                  <a:schemeClr val="accent6">
                    <a:lumMod val="50000"/>
                  </a:schemeClr>
                </a:solidFill>
              </a:rPr>
              <a:t>, </a:t>
            </a:r>
            <a:r>
              <a:rPr lang="en-US" sz="2000" dirty="0"/>
              <a:t>auto brake system in vehicle will utilize both its speed sensor which measures the wheel speed and distance sensor which is based on ultrasonic waves to compute the safety distance between the vehicle and its </a:t>
            </a:r>
            <a:r>
              <a:rPr lang="en-US" sz="2000" dirty="0" err="1"/>
              <a:t>neighbours</a:t>
            </a:r>
            <a:r>
              <a:rPr lang="en-US" sz="2000" dirty="0"/>
              <a:t> by controlling the brake pressure force on the brake pedal.</a:t>
            </a:r>
            <a:endParaRPr lang="en-US" sz="2000" dirty="0">
              <a:solidFill>
                <a:srgbClr val="263238"/>
              </a:solidFill>
              <a:latin typeface="Source Sans Pro"/>
              <a:ea typeface="Source Sans Pro"/>
              <a:cs typeface="Source Sans Pro"/>
              <a:sym typeface="Source Sans Pro"/>
            </a:endParaRPr>
          </a:p>
          <a:p>
            <a:pPr marL="0" lvl="0" indent="0" algn="ctr" rtl="0">
              <a:spcBef>
                <a:spcPts val="1000"/>
              </a:spcBef>
              <a:spcAft>
                <a:spcPts val="0"/>
              </a:spcAft>
              <a:buNone/>
            </a:pPr>
            <a:endParaRPr sz="1200" dirty="0">
              <a:solidFill>
                <a:schemeClr val="accent2"/>
              </a:solidFill>
              <a:latin typeface="Source Sans Pro"/>
              <a:ea typeface="Source Sans Pro"/>
              <a:cs typeface="Source Sans Pro"/>
              <a:sym typeface="Source Sans Pro"/>
            </a:endParaRPr>
          </a:p>
          <a:p>
            <a:pPr marL="0" lvl="0" indent="0" algn="ctr" rtl="0">
              <a:spcBef>
                <a:spcPts val="1000"/>
              </a:spcBef>
              <a:spcAft>
                <a:spcPts val="1000"/>
              </a:spcAft>
              <a:buNone/>
            </a:pPr>
            <a:endParaRPr sz="1200" dirty="0">
              <a:solidFill>
                <a:schemeClr val="accent2"/>
              </a:solidFill>
              <a:latin typeface="Source Sans Pro"/>
              <a:ea typeface="Source Sans Pro"/>
              <a:cs typeface="Source Sans Pro"/>
              <a:sym typeface="Source Sans Pro"/>
            </a:endParaRPr>
          </a:p>
        </p:txBody>
      </p:sp>
      <p:sp>
        <p:nvSpPr>
          <p:cNvPr id="79" name="Google Shape;79;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body" idx="1"/>
          </p:nvPr>
        </p:nvSpPr>
        <p:spPr>
          <a:xfrm>
            <a:off x="899958" y="1649222"/>
            <a:ext cx="7343909" cy="819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3200" dirty="0"/>
              <a:t>In this project, we design </a:t>
            </a:r>
            <a:r>
              <a:rPr lang="en-US" sz="3200" dirty="0">
                <a:solidFill>
                  <a:schemeClr val="accent6">
                    <a:lumMod val="50000"/>
                  </a:schemeClr>
                </a:solidFill>
              </a:rPr>
              <a:t>human free brake system</a:t>
            </a:r>
            <a:r>
              <a:rPr lang="en-US" sz="3200" dirty="0"/>
              <a:t> that maintains both the vehicle speed and inter-vehicle distance, to automatically decelerate the vehicle on urgent demands by controlling the brake force pressure.</a:t>
            </a:r>
            <a:endParaRPr sz="3200" dirty="0"/>
          </a:p>
        </p:txBody>
      </p:sp>
      <p:sp>
        <p:nvSpPr>
          <p:cNvPr id="105" name="Google Shape;105;p16"/>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8" name="Google Shape;248;p27"/>
          <p:cNvSpPr txBox="1">
            <a:spLocks noGrp="1"/>
          </p:cNvSpPr>
          <p:nvPr>
            <p:ph type="subTitle" idx="4294967295"/>
          </p:nvPr>
        </p:nvSpPr>
        <p:spPr>
          <a:xfrm>
            <a:off x="685800" y="3517790"/>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2400" b="1" dirty="0"/>
              <a:t>Simplified explanation of our proposed fuzzy controller </a:t>
            </a:r>
            <a:endParaRPr sz="2400" b="1" dirty="0"/>
          </a:p>
        </p:txBody>
      </p:sp>
      <p:sp>
        <p:nvSpPr>
          <p:cNvPr id="249" name="Google Shape;249;p2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5" name="Image 4">
            <a:extLst>
              <a:ext uri="{FF2B5EF4-FFF2-40B4-BE49-F238E27FC236}">
                <a16:creationId xmlns:a16="http://schemas.microsoft.com/office/drawing/2014/main" id="{D3960E94-D927-4DC8-AA53-DC733F437F0B}"/>
              </a:ext>
            </a:extLst>
          </p:cNvPr>
          <p:cNvPicPr>
            <a:picLocks noChangeAspect="1"/>
          </p:cNvPicPr>
          <p:nvPr/>
        </p:nvPicPr>
        <p:blipFill>
          <a:blip r:embed="rId3"/>
          <a:stretch>
            <a:fillRect/>
          </a:stretch>
        </p:blipFill>
        <p:spPr>
          <a:xfrm flipH="1">
            <a:off x="-175659" y="1129060"/>
            <a:ext cx="4308008" cy="2453352"/>
          </a:xfrm>
          <a:prstGeom prst="rect">
            <a:avLst/>
          </a:prstGeom>
        </p:spPr>
      </p:pic>
      <p:pic>
        <p:nvPicPr>
          <p:cNvPr id="9" name="Image 8">
            <a:extLst>
              <a:ext uri="{FF2B5EF4-FFF2-40B4-BE49-F238E27FC236}">
                <a16:creationId xmlns:a16="http://schemas.microsoft.com/office/drawing/2014/main" id="{3073ACE8-058A-4F65-B3E2-8A7B5292A319}"/>
              </a:ext>
            </a:extLst>
          </p:cNvPr>
          <p:cNvPicPr>
            <a:picLocks noChangeAspect="1"/>
          </p:cNvPicPr>
          <p:nvPr/>
        </p:nvPicPr>
        <p:blipFill>
          <a:blip r:embed="rId3"/>
          <a:stretch>
            <a:fillRect/>
          </a:stretch>
        </p:blipFill>
        <p:spPr>
          <a:xfrm flipH="1">
            <a:off x="5151252" y="1129060"/>
            <a:ext cx="4308008" cy="2453352"/>
          </a:xfrm>
          <a:prstGeom prst="rect">
            <a:avLst/>
          </a:prstGeom>
        </p:spPr>
      </p:pic>
      <p:sp>
        <p:nvSpPr>
          <p:cNvPr id="7" name="Flèche : double flèche horizontale 6">
            <a:extLst>
              <a:ext uri="{FF2B5EF4-FFF2-40B4-BE49-F238E27FC236}">
                <a16:creationId xmlns:a16="http://schemas.microsoft.com/office/drawing/2014/main" id="{EC77DFDF-DF92-4EBF-A4E0-AEC46666B921}"/>
              </a:ext>
            </a:extLst>
          </p:cNvPr>
          <p:cNvSpPr/>
          <p:nvPr/>
        </p:nvSpPr>
        <p:spPr>
          <a:xfrm>
            <a:off x="3466903" y="2123853"/>
            <a:ext cx="2349795" cy="4678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3EA627A4-AACC-4538-9153-71D46CAFC928}"/>
              </a:ext>
            </a:extLst>
          </p:cNvPr>
          <p:cNvSpPr txBox="1"/>
          <p:nvPr/>
        </p:nvSpPr>
        <p:spPr>
          <a:xfrm>
            <a:off x="350874" y="1129060"/>
            <a:ext cx="3020335" cy="646331"/>
          </a:xfrm>
          <a:prstGeom prst="rect">
            <a:avLst/>
          </a:prstGeom>
          <a:noFill/>
        </p:spPr>
        <p:txBody>
          <a:bodyPr wrap="square" rtlCol="0">
            <a:spAutoFit/>
          </a:bodyPr>
          <a:lstStyle/>
          <a:p>
            <a:pPr algn="ctr"/>
            <a:r>
              <a:rPr lang="fr-FR" sz="1800" b="1" dirty="0" err="1">
                <a:solidFill>
                  <a:schemeClr val="accent6">
                    <a:lumMod val="10000"/>
                  </a:schemeClr>
                </a:solidFill>
              </a:rPr>
              <a:t>Fuzzy</a:t>
            </a:r>
            <a:r>
              <a:rPr lang="fr-FR" sz="1800" b="1" dirty="0">
                <a:solidFill>
                  <a:schemeClr val="accent6">
                    <a:lumMod val="10000"/>
                  </a:schemeClr>
                </a:solidFill>
              </a:rPr>
              <a:t> </a:t>
            </a:r>
            <a:r>
              <a:rPr lang="fr-FR" sz="1800" b="1" dirty="0" err="1">
                <a:solidFill>
                  <a:schemeClr val="accent6">
                    <a:lumMod val="10000"/>
                  </a:schemeClr>
                </a:solidFill>
              </a:rPr>
              <a:t>controller-based</a:t>
            </a:r>
            <a:r>
              <a:rPr lang="fr-FR" sz="1800" b="1" dirty="0">
                <a:solidFill>
                  <a:schemeClr val="accent6">
                    <a:lumMod val="10000"/>
                  </a:schemeClr>
                </a:solidFill>
              </a:rPr>
              <a:t> </a:t>
            </a:r>
            <a:r>
              <a:rPr lang="fr-FR" sz="1800" b="1" dirty="0" err="1">
                <a:solidFill>
                  <a:schemeClr val="accent6">
                    <a:lumMod val="10000"/>
                  </a:schemeClr>
                </a:solidFill>
              </a:rPr>
              <a:t>vehicale</a:t>
            </a:r>
            <a:r>
              <a:rPr lang="fr-FR" sz="1800" b="1" dirty="0">
                <a:solidFill>
                  <a:schemeClr val="accent6">
                    <a:lumMod val="10000"/>
                  </a:schemeClr>
                </a:solidFill>
              </a:rPr>
              <a:t> </a:t>
            </a:r>
          </a:p>
        </p:txBody>
      </p:sp>
      <p:sp>
        <p:nvSpPr>
          <p:cNvPr id="14" name="ZoneTexte 13">
            <a:extLst>
              <a:ext uri="{FF2B5EF4-FFF2-40B4-BE49-F238E27FC236}">
                <a16:creationId xmlns:a16="http://schemas.microsoft.com/office/drawing/2014/main" id="{9B7D309C-9EB9-4F2B-B13C-783BE5A5C8AF}"/>
              </a:ext>
            </a:extLst>
          </p:cNvPr>
          <p:cNvSpPr txBox="1"/>
          <p:nvPr/>
        </p:nvSpPr>
        <p:spPr>
          <a:xfrm>
            <a:off x="5816698" y="1170802"/>
            <a:ext cx="3020335" cy="369332"/>
          </a:xfrm>
          <a:prstGeom prst="rect">
            <a:avLst/>
          </a:prstGeom>
          <a:noFill/>
        </p:spPr>
        <p:txBody>
          <a:bodyPr wrap="square" rtlCol="0">
            <a:spAutoFit/>
          </a:bodyPr>
          <a:lstStyle/>
          <a:p>
            <a:pPr algn="ctr"/>
            <a:r>
              <a:rPr lang="fr-FR" sz="1800" b="1" dirty="0" err="1">
                <a:solidFill>
                  <a:schemeClr val="accent6">
                    <a:lumMod val="10000"/>
                  </a:schemeClr>
                </a:solidFill>
              </a:rPr>
              <a:t>Neighbour</a:t>
            </a:r>
            <a:r>
              <a:rPr lang="fr-FR" sz="1800" b="1" dirty="0">
                <a:solidFill>
                  <a:schemeClr val="accent6">
                    <a:lumMod val="10000"/>
                  </a:schemeClr>
                </a:solidFill>
              </a:rPr>
              <a:t> </a:t>
            </a:r>
            <a:r>
              <a:rPr lang="fr-FR" sz="1800" b="1" dirty="0" err="1">
                <a:solidFill>
                  <a:schemeClr val="accent6">
                    <a:lumMod val="10000"/>
                  </a:schemeClr>
                </a:solidFill>
              </a:rPr>
              <a:t>vehicale</a:t>
            </a:r>
            <a:r>
              <a:rPr lang="fr-FR" sz="1800" b="1" dirty="0">
                <a:solidFill>
                  <a:schemeClr val="accent6">
                    <a:lumMod val="10000"/>
                  </a:schemeClr>
                </a:solidFill>
              </a:rPr>
              <a:t> </a:t>
            </a:r>
          </a:p>
        </p:txBody>
      </p:sp>
      <p:sp>
        <p:nvSpPr>
          <p:cNvPr id="15" name="ZoneTexte 14">
            <a:extLst>
              <a:ext uri="{FF2B5EF4-FFF2-40B4-BE49-F238E27FC236}">
                <a16:creationId xmlns:a16="http://schemas.microsoft.com/office/drawing/2014/main" id="{D2DE7579-9088-4418-8950-AEE401FD2AC4}"/>
              </a:ext>
            </a:extLst>
          </p:cNvPr>
          <p:cNvSpPr txBox="1"/>
          <p:nvPr/>
        </p:nvSpPr>
        <p:spPr>
          <a:xfrm>
            <a:off x="3131632" y="1678821"/>
            <a:ext cx="3020335" cy="369332"/>
          </a:xfrm>
          <a:prstGeom prst="rect">
            <a:avLst/>
          </a:prstGeom>
          <a:noFill/>
        </p:spPr>
        <p:txBody>
          <a:bodyPr wrap="square" rtlCol="0">
            <a:spAutoFit/>
          </a:bodyPr>
          <a:lstStyle/>
          <a:p>
            <a:pPr algn="ctr"/>
            <a:r>
              <a:rPr lang="fr-FR" sz="1800" b="1" dirty="0">
                <a:solidFill>
                  <a:schemeClr val="accent6">
                    <a:lumMod val="10000"/>
                  </a:schemeClr>
                </a:solidFill>
              </a:rPr>
              <a:t>Distance = d 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INPUT-OUTPUT OF FUZZY LOGIC SYSTEM</a:t>
            </a:r>
            <a:endParaRPr dirty="0"/>
          </a:p>
        </p:txBody>
      </p:sp>
      <p:sp>
        <p:nvSpPr>
          <p:cNvPr id="169" name="Google Shape;169;p23"/>
          <p:cNvSpPr/>
          <p:nvPr/>
        </p:nvSpPr>
        <p:spPr>
          <a:xfrm>
            <a:off x="544920" y="2041898"/>
            <a:ext cx="2647507" cy="2412300"/>
          </a:xfrm>
          <a:prstGeom prst="ellipse">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the inter-distance is based on </a:t>
            </a:r>
            <a:r>
              <a:rPr lang="en-US" sz="2400" b="1" dirty="0">
                <a:solidFill>
                  <a:srgbClr val="0070C0"/>
                </a:solidFill>
              </a:rPr>
              <a:t>ultra-sonic sensor</a:t>
            </a:r>
            <a:endParaRPr sz="1800" b="1" dirty="0">
              <a:solidFill>
                <a:srgbClr val="0070C0"/>
              </a:solidFill>
              <a:latin typeface="Source Sans Pro"/>
              <a:ea typeface="Source Sans Pro"/>
              <a:cs typeface="Source Sans Pro"/>
              <a:sym typeface="Source Sans Pro"/>
            </a:endParaRPr>
          </a:p>
        </p:txBody>
      </p:sp>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7" name="Google Shape;169;p23">
            <a:extLst>
              <a:ext uri="{FF2B5EF4-FFF2-40B4-BE49-F238E27FC236}">
                <a16:creationId xmlns:a16="http://schemas.microsoft.com/office/drawing/2014/main" id="{027F8707-E1CE-4C77-B20F-EB79902ED403}"/>
              </a:ext>
            </a:extLst>
          </p:cNvPr>
          <p:cNvSpPr/>
          <p:nvPr/>
        </p:nvSpPr>
        <p:spPr>
          <a:xfrm>
            <a:off x="3490140" y="2037264"/>
            <a:ext cx="2647507" cy="2412300"/>
          </a:xfrm>
          <a:prstGeom prst="ellipse">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t>speed </a:t>
            </a:r>
            <a:r>
              <a:rPr lang="fr-FR" sz="2400" dirty="0" err="1"/>
              <a:t>is</a:t>
            </a:r>
            <a:r>
              <a:rPr lang="fr-FR" sz="2400" dirty="0"/>
              <a:t> </a:t>
            </a:r>
            <a:r>
              <a:rPr lang="fr-FR" sz="2400" dirty="0" err="1"/>
              <a:t>based</a:t>
            </a:r>
            <a:r>
              <a:rPr lang="fr-FR" sz="2400" dirty="0"/>
              <a:t> on </a:t>
            </a:r>
            <a:r>
              <a:rPr lang="fr-FR" sz="2400" b="1" dirty="0">
                <a:solidFill>
                  <a:srgbClr val="0070C0"/>
                </a:solidFill>
              </a:rPr>
              <a:t>speed </a:t>
            </a:r>
            <a:r>
              <a:rPr lang="fr-FR" sz="2400" b="1" dirty="0" err="1">
                <a:solidFill>
                  <a:srgbClr val="0070C0"/>
                </a:solidFill>
              </a:rPr>
              <a:t>sensor</a:t>
            </a:r>
            <a:endParaRPr sz="2400" b="1" dirty="0">
              <a:solidFill>
                <a:srgbClr val="0070C0"/>
              </a:solidFill>
              <a:latin typeface="Source Sans Pro"/>
              <a:ea typeface="Source Sans Pro"/>
              <a:cs typeface="Source Sans Pro"/>
              <a:sym typeface="Source Sans Pro"/>
            </a:endParaRPr>
          </a:p>
        </p:txBody>
      </p:sp>
      <p:cxnSp>
        <p:nvCxnSpPr>
          <p:cNvPr id="5" name="Connecteur : en angle 4">
            <a:extLst>
              <a:ext uri="{FF2B5EF4-FFF2-40B4-BE49-F238E27FC236}">
                <a16:creationId xmlns:a16="http://schemas.microsoft.com/office/drawing/2014/main" id="{EEC1873A-5A16-4606-982E-E452E963BC1F}"/>
              </a:ext>
            </a:extLst>
          </p:cNvPr>
          <p:cNvCxnSpPr>
            <a:cxnSpLocks/>
          </p:cNvCxnSpPr>
          <p:nvPr/>
        </p:nvCxnSpPr>
        <p:spPr>
          <a:xfrm rot="16200000" flipH="1" flipV="1">
            <a:off x="3291868" y="549388"/>
            <a:ext cx="12000" cy="2987751"/>
          </a:xfrm>
          <a:prstGeom prst="bentConnector3">
            <a:avLst>
              <a:gd name="adj1" fmla="val -3588492"/>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A6F34762-A778-492B-8CE5-57C19692E6C7}"/>
              </a:ext>
            </a:extLst>
          </p:cNvPr>
          <p:cNvSpPr txBox="1"/>
          <p:nvPr/>
        </p:nvSpPr>
        <p:spPr>
          <a:xfrm>
            <a:off x="2792821" y="1196323"/>
            <a:ext cx="1010093" cy="338554"/>
          </a:xfrm>
          <a:prstGeom prst="rect">
            <a:avLst/>
          </a:prstGeom>
          <a:noFill/>
        </p:spPr>
        <p:txBody>
          <a:bodyPr wrap="square" rtlCol="0">
            <a:spAutoFit/>
          </a:bodyPr>
          <a:lstStyle/>
          <a:p>
            <a:pPr algn="ctr"/>
            <a:r>
              <a:rPr lang="fr-FR" sz="1600" b="1" dirty="0">
                <a:solidFill>
                  <a:srgbClr val="0070C0"/>
                </a:solidFill>
                <a:latin typeface="Adobe Heiti Std R" panose="020B0400000000000000" pitchFamily="34" charset="-128"/>
                <a:ea typeface="Adobe Heiti Std R" panose="020B0400000000000000" pitchFamily="34" charset="-128"/>
              </a:rPr>
              <a:t>2 inputs</a:t>
            </a:r>
          </a:p>
        </p:txBody>
      </p:sp>
      <p:sp>
        <p:nvSpPr>
          <p:cNvPr id="16" name="Google Shape;169;p23">
            <a:extLst>
              <a:ext uri="{FF2B5EF4-FFF2-40B4-BE49-F238E27FC236}">
                <a16:creationId xmlns:a16="http://schemas.microsoft.com/office/drawing/2014/main" id="{8961893E-8A1D-4AE4-B87D-4C0EB1B7DCA2}"/>
              </a:ext>
            </a:extLst>
          </p:cNvPr>
          <p:cNvSpPr/>
          <p:nvPr/>
        </p:nvSpPr>
        <p:spPr>
          <a:xfrm>
            <a:off x="6435360" y="2037263"/>
            <a:ext cx="2647507" cy="2412300"/>
          </a:xfrm>
          <a:prstGeom prst="ellipse">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The output of our fuzzy proposed controller is </a:t>
            </a:r>
            <a:r>
              <a:rPr lang="en-US" sz="2000" b="1" dirty="0">
                <a:solidFill>
                  <a:srgbClr val="0070C0"/>
                </a:solidFill>
              </a:rPr>
              <a:t>brake force pressure</a:t>
            </a:r>
            <a:endParaRPr sz="2000" b="1" dirty="0">
              <a:solidFill>
                <a:srgbClr val="0070C0"/>
              </a:solidFill>
              <a:latin typeface="Source Sans Pro"/>
              <a:ea typeface="Source Sans Pro"/>
              <a:cs typeface="Source Sans Pro"/>
              <a:sym typeface="Source Sans Pro"/>
            </a:endParaRPr>
          </a:p>
        </p:txBody>
      </p:sp>
      <p:sp>
        <p:nvSpPr>
          <p:cNvPr id="17" name="ZoneTexte 16">
            <a:extLst>
              <a:ext uri="{FF2B5EF4-FFF2-40B4-BE49-F238E27FC236}">
                <a16:creationId xmlns:a16="http://schemas.microsoft.com/office/drawing/2014/main" id="{6B71DDC8-55E6-46E7-B3C9-70A3CD379E2F}"/>
              </a:ext>
            </a:extLst>
          </p:cNvPr>
          <p:cNvSpPr txBox="1"/>
          <p:nvPr/>
        </p:nvSpPr>
        <p:spPr>
          <a:xfrm>
            <a:off x="7188498" y="1208462"/>
            <a:ext cx="1141229" cy="338554"/>
          </a:xfrm>
          <a:prstGeom prst="rect">
            <a:avLst/>
          </a:prstGeom>
          <a:noFill/>
        </p:spPr>
        <p:txBody>
          <a:bodyPr wrap="square" rtlCol="0">
            <a:spAutoFit/>
          </a:bodyPr>
          <a:lstStyle/>
          <a:p>
            <a:pPr algn="ctr"/>
            <a:r>
              <a:rPr lang="fr-FR" sz="1600" b="1" dirty="0">
                <a:solidFill>
                  <a:srgbClr val="0070C0"/>
                </a:solidFill>
                <a:latin typeface="Adobe Heiti Std R" panose="020B0400000000000000" pitchFamily="34" charset="-128"/>
                <a:ea typeface="Adobe Heiti Std R" panose="020B0400000000000000" pitchFamily="34" charset="-128"/>
              </a:rPr>
              <a:t>1 output</a:t>
            </a:r>
          </a:p>
        </p:txBody>
      </p:sp>
      <p:cxnSp>
        <p:nvCxnSpPr>
          <p:cNvPr id="18" name="Connecteur droit avec flèche 17">
            <a:extLst>
              <a:ext uri="{FF2B5EF4-FFF2-40B4-BE49-F238E27FC236}">
                <a16:creationId xmlns:a16="http://schemas.microsoft.com/office/drawing/2014/main" id="{89456C1C-251D-4D8A-93BC-5DA7CE58E9CF}"/>
              </a:ext>
            </a:extLst>
          </p:cNvPr>
          <p:cNvCxnSpPr>
            <a:cxnSpLocks/>
          </p:cNvCxnSpPr>
          <p:nvPr/>
        </p:nvCxnSpPr>
        <p:spPr>
          <a:xfrm>
            <a:off x="7759113" y="1542243"/>
            <a:ext cx="1" cy="5070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9" name="Google Shape;249;p2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7" name="ZoneTexte 6">
            <a:extLst>
              <a:ext uri="{FF2B5EF4-FFF2-40B4-BE49-F238E27FC236}">
                <a16:creationId xmlns:a16="http://schemas.microsoft.com/office/drawing/2014/main" id="{C1D1416B-071F-4FC6-9058-656C4C3BC553}"/>
              </a:ext>
            </a:extLst>
          </p:cNvPr>
          <p:cNvSpPr txBox="1"/>
          <p:nvPr/>
        </p:nvSpPr>
        <p:spPr>
          <a:xfrm>
            <a:off x="2275368" y="313761"/>
            <a:ext cx="4593264" cy="523220"/>
          </a:xfrm>
          <a:prstGeom prst="rect">
            <a:avLst/>
          </a:prstGeom>
          <a:noFill/>
        </p:spPr>
        <p:txBody>
          <a:bodyPr wrap="square">
            <a:spAutoFit/>
          </a:bodyPr>
          <a:lstStyle/>
          <a:p>
            <a:pPr algn="ctr"/>
            <a:r>
              <a:rPr lang="fr-FR" sz="2800" dirty="0">
                <a:solidFill>
                  <a:srgbClr val="0070C0"/>
                </a:solidFill>
                <a:latin typeface="Adobe Heiti Std R" panose="020B0400000000000000" pitchFamily="34" charset="-128"/>
                <a:ea typeface="Adobe Heiti Std R" panose="020B0400000000000000" pitchFamily="34" charset="-128"/>
              </a:rPr>
              <a:t>DESIGN STRUCTURE</a:t>
            </a:r>
          </a:p>
        </p:txBody>
      </p:sp>
      <p:pic>
        <p:nvPicPr>
          <p:cNvPr id="4" name="Image 3">
            <a:extLst>
              <a:ext uri="{FF2B5EF4-FFF2-40B4-BE49-F238E27FC236}">
                <a16:creationId xmlns:a16="http://schemas.microsoft.com/office/drawing/2014/main" id="{3B687056-A408-4F57-9D92-9795B6273334}"/>
              </a:ext>
            </a:extLst>
          </p:cNvPr>
          <p:cNvPicPr>
            <a:picLocks noChangeAspect="1"/>
          </p:cNvPicPr>
          <p:nvPr/>
        </p:nvPicPr>
        <p:blipFill>
          <a:blip r:embed="rId3"/>
          <a:stretch>
            <a:fillRect/>
          </a:stretch>
        </p:blipFill>
        <p:spPr>
          <a:xfrm>
            <a:off x="739535" y="3536131"/>
            <a:ext cx="2000688" cy="1243584"/>
          </a:xfrm>
          <a:prstGeom prst="rect">
            <a:avLst/>
          </a:prstGeom>
        </p:spPr>
      </p:pic>
      <p:pic>
        <p:nvPicPr>
          <p:cNvPr id="8" name="Image 7">
            <a:extLst>
              <a:ext uri="{FF2B5EF4-FFF2-40B4-BE49-F238E27FC236}">
                <a16:creationId xmlns:a16="http://schemas.microsoft.com/office/drawing/2014/main" id="{7AB830C4-2EF9-407E-BE6A-E08ED6740A7C}"/>
              </a:ext>
            </a:extLst>
          </p:cNvPr>
          <p:cNvPicPr>
            <a:picLocks noChangeAspect="1"/>
          </p:cNvPicPr>
          <p:nvPr/>
        </p:nvPicPr>
        <p:blipFill>
          <a:blip r:embed="rId4"/>
          <a:stretch>
            <a:fillRect/>
          </a:stretch>
        </p:blipFill>
        <p:spPr>
          <a:xfrm>
            <a:off x="739535" y="1359320"/>
            <a:ext cx="2000688" cy="1243584"/>
          </a:xfrm>
          <a:prstGeom prst="rect">
            <a:avLst/>
          </a:prstGeom>
        </p:spPr>
      </p:pic>
      <p:pic>
        <p:nvPicPr>
          <p:cNvPr id="10" name="Image 9">
            <a:extLst>
              <a:ext uri="{FF2B5EF4-FFF2-40B4-BE49-F238E27FC236}">
                <a16:creationId xmlns:a16="http://schemas.microsoft.com/office/drawing/2014/main" id="{9F842B83-6491-499B-A888-124ED92DA6F8}"/>
              </a:ext>
            </a:extLst>
          </p:cNvPr>
          <p:cNvPicPr>
            <a:picLocks noChangeAspect="1"/>
          </p:cNvPicPr>
          <p:nvPr/>
        </p:nvPicPr>
        <p:blipFill>
          <a:blip r:embed="rId5"/>
          <a:stretch>
            <a:fillRect/>
          </a:stretch>
        </p:blipFill>
        <p:spPr>
          <a:xfrm>
            <a:off x="3987691" y="1575488"/>
            <a:ext cx="1886203" cy="1243585"/>
          </a:xfrm>
          <a:prstGeom prst="rect">
            <a:avLst/>
          </a:prstGeom>
        </p:spPr>
      </p:pic>
      <p:pic>
        <p:nvPicPr>
          <p:cNvPr id="12" name="Image 11">
            <a:extLst>
              <a:ext uri="{FF2B5EF4-FFF2-40B4-BE49-F238E27FC236}">
                <a16:creationId xmlns:a16="http://schemas.microsoft.com/office/drawing/2014/main" id="{A9D527C8-8E1E-456E-BE2C-727DC4D4FD82}"/>
              </a:ext>
            </a:extLst>
          </p:cNvPr>
          <p:cNvPicPr>
            <a:picLocks noChangeAspect="1"/>
          </p:cNvPicPr>
          <p:nvPr/>
        </p:nvPicPr>
        <p:blipFill>
          <a:blip r:embed="rId6"/>
          <a:stretch>
            <a:fillRect/>
          </a:stretch>
        </p:blipFill>
        <p:spPr>
          <a:xfrm>
            <a:off x="7212925" y="1414672"/>
            <a:ext cx="1656394" cy="2121459"/>
          </a:xfrm>
          <a:prstGeom prst="rect">
            <a:avLst/>
          </a:prstGeom>
        </p:spPr>
      </p:pic>
      <p:sp>
        <p:nvSpPr>
          <p:cNvPr id="13" name="ZoneTexte 12">
            <a:extLst>
              <a:ext uri="{FF2B5EF4-FFF2-40B4-BE49-F238E27FC236}">
                <a16:creationId xmlns:a16="http://schemas.microsoft.com/office/drawing/2014/main" id="{5BBA75C8-D038-44D3-A502-448F72C5B349}"/>
              </a:ext>
            </a:extLst>
          </p:cNvPr>
          <p:cNvSpPr txBox="1"/>
          <p:nvPr/>
        </p:nvSpPr>
        <p:spPr>
          <a:xfrm>
            <a:off x="739535" y="954987"/>
            <a:ext cx="2000688" cy="307777"/>
          </a:xfrm>
          <a:prstGeom prst="rect">
            <a:avLst/>
          </a:prstGeom>
          <a:noFill/>
          <a:ln w="38100">
            <a:solidFill>
              <a:srgbClr val="FFC000"/>
            </a:solidFill>
          </a:ln>
        </p:spPr>
        <p:txBody>
          <a:bodyPr wrap="square" rtlCol="0">
            <a:spAutoFit/>
          </a:bodyPr>
          <a:lstStyle/>
          <a:p>
            <a:pPr algn="ctr"/>
            <a:r>
              <a:rPr lang="fr-FR" dirty="0"/>
              <a:t>DISTANCE</a:t>
            </a:r>
          </a:p>
        </p:txBody>
      </p:sp>
      <p:sp>
        <p:nvSpPr>
          <p:cNvPr id="17" name="ZoneTexte 16">
            <a:extLst>
              <a:ext uri="{FF2B5EF4-FFF2-40B4-BE49-F238E27FC236}">
                <a16:creationId xmlns:a16="http://schemas.microsoft.com/office/drawing/2014/main" id="{2CDFB834-979F-4E53-8317-97A0D4014290}"/>
              </a:ext>
            </a:extLst>
          </p:cNvPr>
          <p:cNvSpPr txBox="1"/>
          <p:nvPr/>
        </p:nvSpPr>
        <p:spPr>
          <a:xfrm>
            <a:off x="739535" y="3099936"/>
            <a:ext cx="2000688" cy="307777"/>
          </a:xfrm>
          <a:prstGeom prst="rect">
            <a:avLst/>
          </a:prstGeom>
          <a:noFill/>
          <a:ln w="38100">
            <a:solidFill>
              <a:srgbClr val="FFC000"/>
            </a:solidFill>
          </a:ln>
        </p:spPr>
        <p:txBody>
          <a:bodyPr wrap="square" rtlCol="0">
            <a:spAutoFit/>
          </a:bodyPr>
          <a:lstStyle/>
          <a:p>
            <a:pPr algn="ctr"/>
            <a:r>
              <a:rPr lang="fr-FR" dirty="0"/>
              <a:t>CAR SPEED</a:t>
            </a:r>
          </a:p>
        </p:txBody>
      </p:sp>
      <p:sp>
        <p:nvSpPr>
          <p:cNvPr id="18" name="ZoneTexte 17">
            <a:extLst>
              <a:ext uri="{FF2B5EF4-FFF2-40B4-BE49-F238E27FC236}">
                <a16:creationId xmlns:a16="http://schemas.microsoft.com/office/drawing/2014/main" id="{2CB995C5-77FB-4C00-88A7-C8AF2FAEC927}"/>
              </a:ext>
            </a:extLst>
          </p:cNvPr>
          <p:cNvSpPr txBox="1"/>
          <p:nvPr/>
        </p:nvSpPr>
        <p:spPr>
          <a:xfrm>
            <a:off x="3930448" y="2891444"/>
            <a:ext cx="2000688" cy="523220"/>
          </a:xfrm>
          <a:prstGeom prst="rect">
            <a:avLst/>
          </a:prstGeom>
          <a:noFill/>
          <a:ln w="38100">
            <a:solidFill>
              <a:srgbClr val="FFC000"/>
            </a:solidFill>
          </a:ln>
        </p:spPr>
        <p:txBody>
          <a:bodyPr wrap="square" rtlCol="0">
            <a:spAutoFit/>
          </a:bodyPr>
          <a:lstStyle/>
          <a:p>
            <a:pPr algn="ctr"/>
            <a:r>
              <a:rPr lang="fr-FR" dirty="0"/>
              <a:t>INFERENCE ENGINE</a:t>
            </a:r>
          </a:p>
          <a:p>
            <a:pPr algn="ctr"/>
            <a:r>
              <a:rPr lang="fr-FR" dirty="0"/>
              <a:t>MAMDANI </a:t>
            </a:r>
          </a:p>
        </p:txBody>
      </p:sp>
      <p:sp>
        <p:nvSpPr>
          <p:cNvPr id="19" name="ZoneTexte 18">
            <a:extLst>
              <a:ext uri="{FF2B5EF4-FFF2-40B4-BE49-F238E27FC236}">
                <a16:creationId xmlns:a16="http://schemas.microsoft.com/office/drawing/2014/main" id="{FBEB6800-1BB9-44DA-8F07-55D13CD0D7FE}"/>
              </a:ext>
            </a:extLst>
          </p:cNvPr>
          <p:cNvSpPr txBox="1"/>
          <p:nvPr/>
        </p:nvSpPr>
        <p:spPr>
          <a:xfrm>
            <a:off x="7141787" y="3637532"/>
            <a:ext cx="1798669" cy="954107"/>
          </a:xfrm>
          <a:prstGeom prst="rect">
            <a:avLst/>
          </a:prstGeom>
          <a:noFill/>
          <a:ln w="38100">
            <a:solidFill>
              <a:srgbClr val="FFC000"/>
            </a:solidFill>
          </a:ln>
        </p:spPr>
        <p:txBody>
          <a:bodyPr wrap="square" rtlCol="0">
            <a:spAutoFit/>
          </a:bodyPr>
          <a:lstStyle/>
          <a:p>
            <a:pPr algn="ctr"/>
            <a:r>
              <a:rPr lang="fr-FR" dirty="0"/>
              <a:t>BRAKE FORCE AMOUNT DEFUZZIFICATION</a:t>
            </a:r>
          </a:p>
          <a:p>
            <a:pPr algn="ctr"/>
            <a:r>
              <a:rPr lang="fr-FR" dirty="0"/>
              <a:t>(CENTROID)</a:t>
            </a:r>
          </a:p>
        </p:txBody>
      </p:sp>
      <p:sp>
        <p:nvSpPr>
          <p:cNvPr id="14" name="Flèche : droite 13">
            <a:extLst>
              <a:ext uri="{FF2B5EF4-FFF2-40B4-BE49-F238E27FC236}">
                <a16:creationId xmlns:a16="http://schemas.microsoft.com/office/drawing/2014/main" id="{FA51BFB9-284A-4010-A709-458DEEEF45A4}"/>
              </a:ext>
            </a:extLst>
          </p:cNvPr>
          <p:cNvSpPr/>
          <p:nvPr/>
        </p:nvSpPr>
        <p:spPr>
          <a:xfrm rot="2243675">
            <a:off x="2781897" y="2543080"/>
            <a:ext cx="1164119" cy="30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FF98BC81-C5F0-4DC4-8FB3-23D72ED7FE9E}"/>
              </a:ext>
            </a:extLst>
          </p:cNvPr>
          <p:cNvSpPr/>
          <p:nvPr/>
        </p:nvSpPr>
        <p:spPr>
          <a:xfrm rot="19963926">
            <a:off x="2740382" y="3377941"/>
            <a:ext cx="1189906" cy="3419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6723D02A-215B-4AE4-866E-0925F8596A08}"/>
              </a:ext>
            </a:extLst>
          </p:cNvPr>
          <p:cNvSpPr/>
          <p:nvPr/>
        </p:nvSpPr>
        <p:spPr>
          <a:xfrm>
            <a:off x="6048806" y="3099772"/>
            <a:ext cx="1164119" cy="30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1084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4034044" y="29813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6000" dirty="0">
              <a:solidFill>
                <a:schemeClr val="accent4"/>
              </a:solidFill>
            </a:endParaRPr>
          </a:p>
          <a:p>
            <a:pPr marL="0" lvl="0" indent="0" algn="l" rtl="0">
              <a:spcBef>
                <a:spcPts val="0"/>
              </a:spcBef>
              <a:spcAft>
                <a:spcPts val="0"/>
              </a:spcAft>
              <a:buNone/>
            </a:pPr>
            <a:r>
              <a:rPr lang="fr-FR" dirty="0"/>
              <a:t>Fuzzification</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3" name="Sous-titre 2">
            <a:extLst>
              <a:ext uri="{FF2B5EF4-FFF2-40B4-BE49-F238E27FC236}">
                <a16:creationId xmlns:a16="http://schemas.microsoft.com/office/drawing/2014/main" id="{82C39DD4-9547-4FEF-82ED-C8E38D538F62}"/>
              </a:ext>
            </a:extLst>
          </p:cNvPr>
          <p:cNvSpPr>
            <a:spLocks noGrp="1"/>
          </p:cNvSpPr>
          <p:nvPr>
            <p:ph type="subTitle" idx="1"/>
          </p:nvPr>
        </p:nvSpPr>
        <p:spPr>
          <a:xfrm>
            <a:off x="1440059" y="1660878"/>
            <a:ext cx="6964325" cy="784800"/>
          </a:xfrm>
        </p:spPr>
        <p:txBody>
          <a:bodyPr/>
          <a:lstStyle/>
          <a:p>
            <a:r>
              <a:rPr lang="en-US" sz="2400" dirty="0">
                <a:solidFill>
                  <a:schemeClr val="tx1"/>
                </a:solidFill>
              </a:rPr>
              <a:t>We divide the distance range from 0-10 m to three sub ranges, too close(too close), close, and far. </a:t>
            </a:r>
          </a:p>
          <a:p>
            <a:r>
              <a:rPr lang="en-US" sz="2400" dirty="0">
                <a:solidFill>
                  <a:schemeClr val="tx1"/>
                </a:solidFill>
              </a:rPr>
              <a:t>The inter-vehicle distance is classified as follows:</a:t>
            </a:r>
          </a:p>
          <a:p>
            <a:pPr>
              <a:lnSpc>
                <a:spcPct val="150000"/>
              </a:lnSpc>
              <a:buFont typeface="Wingdings" panose="05000000000000000000" pitchFamily="2" charset="2"/>
              <a:buChar char="v"/>
            </a:pPr>
            <a:r>
              <a:rPr lang="en-US" sz="2400" b="1" dirty="0">
                <a:solidFill>
                  <a:schemeClr val="accent6">
                    <a:lumMod val="50000"/>
                  </a:schemeClr>
                </a:solidFill>
              </a:rPr>
              <a:t> Very close distance (0-4 m), Triangular.</a:t>
            </a:r>
          </a:p>
          <a:p>
            <a:pPr>
              <a:lnSpc>
                <a:spcPct val="150000"/>
              </a:lnSpc>
              <a:buFont typeface="Wingdings" panose="05000000000000000000" pitchFamily="2" charset="2"/>
              <a:buChar char="v"/>
            </a:pPr>
            <a:r>
              <a:rPr lang="en-US" sz="2400" b="1" dirty="0">
                <a:solidFill>
                  <a:schemeClr val="accent6">
                    <a:lumMod val="50000"/>
                  </a:schemeClr>
                </a:solidFill>
              </a:rPr>
              <a:t>  Close distance (2-8 m), Triangular. </a:t>
            </a:r>
          </a:p>
          <a:p>
            <a:pPr>
              <a:lnSpc>
                <a:spcPct val="150000"/>
              </a:lnSpc>
              <a:buFont typeface="Wingdings" panose="05000000000000000000" pitchFamily="2" charset="2"/>
              <a:buChar char="v"/>
            </a:pPr>
            <a:r>
              <a:rPr lang="en-US" sz="2400" b="1" dirty="0">
                <a:solidFill>
                  <a:schemeClr val="accent6">
                    <a:lumMod val="50000"/>
                  </a:schemeClr>
                </a:solidFill>
              </a:rPr>
              <a:t> Far </a:t>
            </a:r>
            <a:r>
              <a:rPr lang="en-US" sz="2400" b="1">
                <a:solidFill>
                  <a:schemeClr val="accent6">
                    <a:lumMod val="50000"/>
                  </a:schemeClr>
                </a:solidFill>
              </a:rPr>
              <a:t>distance (6-10 </a:t>
            </a:r>
            <a:r>
              <a:rPr lang="en-US" sz="2400" b="1" dirty="0">
                <a:solidFill>
                  <a:schemeClr val="accent6">
                    <a:lumMod val="50000"/>
                  </a:schemeClr>
                </a:solidFill>
              </a:rPr>
              <a:t>m), Triangular. </a:t>
            </a:r>
            <a:endParaRPr lang="fr-FR" sz="2400" b="1" dirty="0">
              <a:solidFill>
                <a:schemeClr val="accent6">
                  <a:lumMod val="50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8" name="Google Shape;248;p27"/>
          <p:cNvSpPr txBox="1">
            <a:spLocks noGrp="1"/>
          </p:cNvSpPr>
          <p:nvPr>
            <p:ph type="subTitle" idx="4294967295"/>
          </p:nvPr>
        </p:nvSpPr>
        <p:spPr>
          <a:xfrm>
            <a:off x="685800" y="4464725"/>
            <a:ext cx="7772400" cy="570251"/>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400" dirty="0">
                <a:solidFill>
                  <a:schemeClr val="tx1"/>
                </a:solidFill>
              </a:rPr>
              <a:t>Membership function of inter-vehicale distance</a:t>
            </a:r>
            <a:endParaRPr sz="2400" dirty="0">
              <a:solidFill>
                <a:schemeClr val="tx1"/>
              </a:solidFill>
            </a:endParaRPr>
          </a:p>
        </p:txBody>
      </p:sp>
      <p:sp>
        <p:nvSpPr>
          <p:cNvPr id="249" name="Google Shape;249;p2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3" name="Image 2">
            <a:extLst>
              <a:ext uri="{FF2B5EF4-FFF2-40B4-BE49-F238E27FC236}">
                <a16:creationId xmlns:a16="http://schemas.microsoft.com/office/drawing/2014/main" id="{958F21F2-A67E-497A-B00E-F5E9D01DB27A}"/>
              </a:ext>
            </a:extLst>
          </p:cNvPr>
          <p:cNvPicPr>
            <a:picLocks noChangeAspect="1"/>
          </p:cNvPicPr>
          <p:nvPr/>
        </p:nvPicPr>
        <p:blipFill rotWithShape="1">
          <a:blip r:embed="rId3"/>
          <a:srcRect l="904"/>
          <a:stretch/>
        </p:blipFill>
        <p:spPr>
          <a:xfrm>
            <a:off x="827090" y="108524"/>
            <a:ext cx="7489820" cy="4464725"/>
          </a:xfrm>
          <a:prstGeom prst="rect">
            <a:avLst/>
          </a:prstGeom>
        </p:spPr>
      </p:pic>
    </p:spTree>
    <p:extLst>
      <p:ext uri="{BB962C8B-B14F-4D97-AF65-F5344CB8AC3E}">
        <p14:creationId xmlns:p14="http://schemas.microsoft.com/office/powerpoint/2010/main" val="2971892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3" name="Sous-titre 2">
            <a:extLst>
              <a:ext uri="{FF2B5EF4-FFF2-40B4-BE49-F238E27FC236}">
                <a16:creationId xmlns:a16="http://schemas.microsoft.com/office/drawing/2014/main" id="{82C39DD4-9547-4FEF-82ED-C8E38D538F62}"/>
              </a:ext>
            </a:extLst>
          </p:cNvPr>
          <p:cNvSpPr>
            <a:spLocks noGrp="1"/>
          </p:cNvSpPr>
          <p:nvPr>
            <p:ph type="subTitle" idx="1"/>
          </p:nvPr>
        </p:nvSpPr>
        <p:spPr>
          <a:xfrm>
            <a:off x="1440059" y="1086721"/>
            <a:ext cx="6964325" cy="784800"/>
          </a:xfrm>
        </p:spPr>
        <p:txBody>
          <a:bodyPr/>
          <a:lstStyle/>
          <a:p>
            <a:r>
              <a:rPr lang="fr-FR" sz="2400" dirty="0">
                <a:solidFill>
                  <a:schemeClr val="tx1"/>
                </a:solidFill>
              </a:rPr>
              <a:t> </a:t>
            </a:r>
            <a:r>
              <a:rPr lang="fr-FR" sz="2400" dirty="0" err="1">
                <a:solidFill>
                  <a:schemeClr val="tx1"/>
                </a:solidFill>
              </a:rPr>
              <a:t>We</a:t>
            </a:r>
            <a:r>
              <a:rPr lang="fr-FR" sz="2400" dirty="0">
                <a:solidFill>
                  <a:schemeClr val="tx1"/>
                </a:solidFill>
              </a:rPr>
              <a:t> </a:t>
            </a:r>
            <a:r>
              <a:rPr lang="fr-FR" sz="2400" dirty="0" err="1">
                <a:solidFill>
                  <a:schemeClr val="tx1"/>
                </a:solidFill>
              </a:rPr>
              <a:t>divide</a:t>
            </a:r>
            <a:r>
              <a:rPr lang="fr-FR" sz="2400" dirty="0">
                <a:solidFill>
                  <a:schemeClr val="tx1"/>
                </a:solidFill>
              </a:rPr>
              <a:t> the </a:t>
            </a:r>
            <a:r>
              <a:rPr lang="fr-FR" sz="2400" dirty="0" err="1">
                <a:solidFill>
                  <a:schemeClr val="tx1"/>
                </a:solidFill>
              </a:rPr>
              <a:t>vehicle</a:t>
            </a:r>
            <a:r>
              <a:rPr lang="fr-FR" sz="2400" dirty="0">
                <a:solidFill>
                  <a:schemeClr val="tx1"/>
                </a:solidFill>
              </a:rPr>
              <a:t> speed </a:t>
            </a:r>
            <a:r>
              <a:rPr lang="fr-FR" sz="2400" dirty="0" err="1">
                <a:solidFill>
                  <a:schemeClr val="tx1"/>
                </a:solidFill>
              </a:rPr>
              <a:t>from</a:t>
            </a:r>
            <a:r>
              <a:rPr lang="fr-FR" sz="2400" dirty="0">
                <a:solidFill>
                  <a:schemeClr val="tx1"/>
                </a:solidFill>
              </a:rPr>
              <a:t> 0 to 25 m/s to 5 </a:t>
            </a:r>
            <a:r>
              <a:rPr lang="fr-FR" sz="2400" dirty="0" err="1">
                <a:solidFill>
                  <a:schemeClr val="tx1"/>
                </a:solidFill>
              </a:rPr>
              <a:t>different</a:t>
            </a:r>
            <a:r>
              <a:rPr lang="fr-FR" sz="2400" dirty="0">
                <a:solidFill>
                  <a:schemeClr val="tx1"/>
                </a:solidFill>
              </a:rPr>
              <a:t> ranges as </a:t>
            </a:r>
            <a:r>
              <a:rPr lang="fr-FR" sz="2400" dirty="0" err="1">
                <a:solidFill>
                  <a:schemeClr val="tx1"/>
                </a:solidFill>
              </a:rPr>
              <a:t>follows</a:t>
            </a:r>
            <a:r>
              <a:rPr lang="fr-FR" sz="2400" dirty="0">
                <a:solidFill>
                  <a:schemeClr val="tx1"/>
                </a:solidFill>
              </a:rPr>
              <a:t>: </a:t>
            </a:r>
          </a:p>
          <a:p>
            <a:pPr>
              <a:lnSpc>
                <a:spcPct val="150000"/>
              </a:lnSpc>
              <a:buFont typeface="Wingdings" panose="05000000000000000000" pitchFamily="2" charset="2"/>
              <a:buChar char="v"/>
            </a:pPr>
            <a:r>
              <a:rPr lang="fr-FR" sz="2400" dirty="0">
                <a:solidFill>
                  <a:srgbClr val="0070C0"/>
                </a:solidFill>
              </a:rPr>
              <a:t> </a:t>
            </a:r>
            <a:r>
              <a:rPr lang="fr-FR" sz="2400" b="1" dirty="0" err="1">
                <a:solidFill>
                  <a:srgbClr val="0070C0"/>
                </a:solidFill>
              </a:rPr>
              <a:t>Too</a:t>
            </a:r>
            <a:r>
              <a:rPr lang="fr-FR" sz="2400" b="1" dirty="0">
                <a:solidFill>
                  <a:srgbClr val="0070C0"/>
                </a:solidFill>
              </a:rPr>
              <a:t> slow (0-4 m/s), </a:t>
            </a:r>
            <a:r>
              <a:rPr lang="fr-FR" sz="2400" b="1" dirty="0" err="1">
                <a:solidFill>
                  <a:srgbClr val="0070C0"/>
                </a:solidFill>
              </a:rPr>
              <a:t>Trapezoidal</a:t>
            </a:r>
            <a:r>
              <a:rPr lang="fr-FR" sz="2400" b="1" dirty="0">
                <a:solidFill>
                  <a:srgbClr val="0070C0"/>
                </a:solidFill>
              </a:rPr>
              <a:t>. </a:t>
            </a:r>
          </a:p>
          <a:p>
            <a:pPr>
              <a:lnSpc>
                <a:spcPct val="150000"/>
              </a:lnSpc>
              <a:buFont typeface="Wingdings" panose="05000000000000000000" pitchFamily="2" charset="2"/>
              <a:buChar char="v"/>
            </a:pPr>
            <a:r>
              <a:rPr lang="fr-FR" sz="2400" b="1" dirty="0">
                <a:solidFill>
                  <a:srgbClr val="0070C0"/>
                </a:solidFill>
              </a:rPr>
              <a:t> Slow (3-9 m/s), </a:t>
            </a:r>
            <a:r>
              <a:rPr lang="fr-FR" sz="2400" b="1" dirty="0" err="1">
                <a:solidFill>
                  <a:srgbClr val="0070C0"/>
                </a:solidFill>
              </a:rPr>
              <a:t>Trapezoidal</a:t>
            </a:r>
            <a:r>
              <a:rPr lang="fr-FR" sz="2400" b="1" dirty="0">
                <a:solidFill>
                  <a:srgbClr val="0070C0"/>
                </a:solidFill>
              </a:rPr>
              <a:t>. </a:t>
            </a:r>
          </a:p>
          <a:p>
            <a:pPr>
              <a:lnSpc>
                <a:spcPct val="150000"/>
              </a:lnSpc>
              <a:buFont typeface="Wingdings" panose="05000000000000000000" pitchFamily="2" charset="2"/>
              <a:buChar char="v"/>
            </a:pPr>
            <a:r>
              <a:rPr lang="fr-FR" sz="2400" b="1" dirty="0">
                <a:solidFill>
                  <a:srgbClr val="0070C0"/>
                </a:solidFill>
              </a:rPr>
              <a:t> Optimum (8-14 m/s), </a:t>
            </a:r>
            <a:r>
              <a:rPr lang="fr-FR" sz="2400" b="1" dirty="0" err="1">
                <a:solidFill>
                  <a:srgbClr val="0070C0"/>
                </a:solidFill>
              </a:rPr>
              <a:t>Trapezoidal</a:t>
            </a:r>
            <a:r>
              <a:rPr lang="fr-FR" sz="2400" b="1" dirty="0">
                <a:solidFill>
                  <a:srgbClr val="0070C0"/>
                </a:solidFill>
              </a:rPr>
              <a:t>. </a:t>
            </a:r>
          </a:p>
          <a:p>
            <a:pPr>
              <a:lnSpc>
                <a:spcPct val="150000"/>
              </a:lnSpc>
              <a:buFont typeface="Wingdings" panose="05000000000000000000" pitchFamily="2" charset="2"/>
              <a:buChar char="v"/>
            </a:pPr>
            <a:r>
              <a:rPr lang="fr-FR" sz="2400" b="1" dirty="0">
                <a:solidFill>
                  <a:srgbClr val="0070C0"/>
                </a:solidFill>
              </a:rPr>
              <a:t> Fast (13-19 m/s), </a:t>
            </a:r>
            <a:r>
              <a:rPr lang="fr-FR" sz="2400" b="1" dirty="0" err="1">
                <a:solidFill>
                  <a:srgbClr val="0070C0"/>
                </a:solidFill>
              </a:rPr>
              <a:t>Trapezoidal</a:t>
            </a:r>
            <a:r>
              <a:rPr lang="fr-FR" sz="2400" b="1" dirty="0">
                <a:solidFill>
                  <a:srgbClr val="0070C0"/>
                </a:solidFill>
              </a:rPr>
              <a:t>. </a:t>
            </a:r>
          </a:p>
          <a:p>
            <a:pPr>
              <a:lnSpc>
                <a:spcPct val="150000"/>
              </a:lnSpc>
              <a:buFont typeface="Wingdings" panose="05000000000000000000" pitchFamily="2" charset="2"/>
              <a:buChar char="v"/>
            </a:pPr>
            <a:r>
              <a:rPr lang="fr-FR" sz="2400" b="1" dirty="0">
                <a:solidFill>
                  <a:srgbClr val="0070C0"/>
                </a:solidFill>
              </a:rPr>
              <a:t> </a:t>
            </a:r>
            <a:r>
              <a:rPr lang="fr-FR" sz="2400" b="1" dirty="0" err="1">
                <a:solidFill>
                  <a:srgbClr val="0070C0"/>
                </a:solidFill>
              </a:rPr>
              <a:t>Too</a:t>
            </a:r>
            <a:r>
              <a:rPr lang="fr-FR" sz="2400" b="1" dirty="0">
                <a:solidFill>
                  <a:srgbClr val="0070C0"/>
                </a:solidFill>
              </a:rPr>
              <a:t> Fast (18-24 m/s), </a:t>
            </a:r>
            <a:r>
              <a:rPr lang="fr-FR" sz="2400" b="1" dirty="0" err="1">
                <a:solidFill>
                  <a:srgbClr val="0070C0"/>
                </a:solidFill>
              </a:rPr>
              <a:t>Trapezoidal</a:t>
            </a:r>
            <a:r>
              <a:rPr lang="fr-FR" sz="2400" b="1" dirty="0">
                <a:solidFill>
                  <a:srgbClr val="0070C0"/>
                </a:solidFill>
              </a:rPr>
              <a:t>.</a:t>
            </a:r>
          </a:p>
        </p:txBody>
      </p:sp>
    </p:spTree>
    <p:extLst>
      <p:ext uri="{BB962C8B-B14F-4D97-AF65-F5344CB8AC3E}">
        <p14:creationId xmlns:p14="http://schemas.microsoft.com/office/powerpoint/2010/main" val="2124254494"/>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TotalTime>
  <Words>518</Words>
  <Application>Microsoft Office PowerPoint</Application>
  <PresentationFormat>Affichage à l'écran (16:9)</PresentationFormat>
  <Paragraphs>69</Paragraphs>
  <Slides>15</Slides>
  <Notes>15</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15</vt:i4>
      </vt:variant>
    </vt:vector>
  </HeadingPairs>
  <TitlesOfParts>
    <vt:vector size="21" baseType="lpstr">
      <vt:lpstr>Arial</vt:lpstr>
      <vt:lpstr>Source Sans Pro</vt:lpstr>
      <vt:lpstr>Wingdings</vt:lpstr>
      <vt:lpstr>Roboto Slab</vt:lpstr>
      <vt:lpstr>Adobe Heiti Std R</vt:lpstr>
      <vt:lpstr>Cordelia template</vt:lpstr>
      <vt:lpstr>Automatic Brake System using Fuzzy Logic  </vt:lpstr>
      <vt:lpstr>Overview</vt:lpstr>
      <vt:lpstr>Présentation PowerPoint</vt:lpstr>
      <vt:lpstr>Présentation PowerPoint</vt:lpstr>
      <vt:lpstr>INPUT-OUTPUT OF FUZZY LOGIC SYSTEM</vt:lpstr>
      <vt:lpstr>Présentation PowerPoint</vt:lpstr>
      <vt:lpstr> Fuzzification</vt:lpstr>
      <vt:lpstr>Présentation PowerPoint</vt:lpstr>
      <vt:lpstr>Présentation PowerPoint</vt:lpstr>
      <vt:lpstr>Présentation PowerPoint</vt:lpstr>
      <vt:lpstr>Présentation PowerPoint</vt:lpstr>
      <vt:lpstr>Présentation PowerPoint</vt:lpstr>
      <vt:lpstr>Rule Base &amp; Inference Engine</vt:lpstr>
      <vt:lpstr> Defuzzification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Brake System using Fuzzy Logic</dc:title>
  <dc:creator>hamouda attia</dc:creator>
  <cp:lastModifiedBy>hamouda attia</cp:lastModifiedBy>
  <cp:revision>6</cp:revision>
  <dcterms:modified xsi:type="dcterms:W3CDTF">2023-01-05T09:16:02Z</dcterms:modified>
</cp:coreProperties>
</file>